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0" r:id="rId4"/>
    <p:sldId id="261" r:id="rId5"/>
    <p:sldId id="262" r:id="rId6"/>
    <p:sldId id="264" r:id="rId7"/>
    <p:sldId id="263" r:id="rId8"/>
    <p:sldId id="265" r:id="rId9"/>
    <p:sldId id="270" r:id="rId10"/>
    <p:sldId id="273" r:id="rId11"/>
    <p:sldId id="271" r:id="rId12"/>
    <p:sldId id="272" r:id="rId13"/>
    <p:sldId id="274" r:id="rId14"/>
    <p:sldId id="275" r:id="rId15"/>
    <p:sldId id="266" r:id="rId16"/>
    <p:sldId id="276" r:id="rId17"/>
    <p:sldId id="277" r:id="rId18"/>
    <p:sldId id="278" r:id="rId19"/>
    <p:sldId id="279" r:id="rId20"/>
    <p:sldId id="267" r:id="rId21"/>
    <p:sldId id="280" r:id="rId22"/>
    <p:sldId id="268" r:id="rId23"/>
    <p:sldId id="281" r:id="rId24"/>
    <p:sldId id="283" r:id="rId25"/>
    <p:sldId id="284" r:id="rId26"/>
    <p:sldId id="285" r:id="rId27"/>
    <p:sldId id="269" r:id="rId28"/>
    <p:sldId id="282" r:id="rId29"/>
    <p:sldId id="259" r:id="rId30"/>
    <p:sldId id="257" r:id="rId31"/>
    <p:sldId id="286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7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57515-9C44-4381-AABD-606F60704646}" type="datetimeFigureOut">
              <a:rPr lang="ru-RU" smtClean="0"/>
              <a:t>04.10.2023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E473F-69D7-4108-A488-8F517030D5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5920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57515-9C44-4381-AABD-606F60704646}" type="datetimeFigureOut">
              <a:rPr lang="ru-RU" smtClean="0"/>
              <a:t>04.10.2023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E473F-69D7-4108-A488-8F517030D5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3147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57515-9C44-4381-AABD-606F60704646}" type="datetimeFigureOut">
              <a:rPr lang="ru-RU" smtClean="0"/>
              <a:t>04.10.2023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E473F-69D7-4108-A488-8F517030D5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0730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57515-9C44-4381-AABD-606F60704646}" type="datetimeFigureOut">
              <a:rPr lang="ru-RU" smtClean="0"/>
              <a:t>04.10.2023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E473F-69D7-4108-A488-8F517030D5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0406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57515-9C44-4381-AABD-606F60704646}" type="datetimeFigureOut">
              <a:rPr lang="ru-RU" smtClean="0"/>
              <a:t>04.10.2023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E473F-69D7-4108-A488-8F517030D5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9103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57515-9C44-4381-AABD-606F60704646}" type="datetimeFigureOut">
              <a:rPr lang="ru-RU" smtClean="0"/>
              <a:t>04.10.2023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E473F-69D7-4108-A488-8F517030D5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6610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57515-9C44-4381-AABD-606F60704646}" type="datetimeFigureOut">
              <a:rPr lang="ru-RU" smtClean="0"/>
              <a:t>04.10.2023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E473F-69D7-4108-A488-8F517030D5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4580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57515-9C44-4381-AABD-606F60704646}" type="datetimeFigureOut">
              <a:rPr lang="ru-RU" smtClean="0"/>
              <a:t>04.10.2023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E473F-69D7-4108-A488-8F517030D5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5762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57515-9C44-4381-AABD-606F60704646}" type="datetimeFigureOut">
              <a:rPr lang="ru-RU" smtClean="0"/>
              <a:t>04.10.2023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E473F-69D7-4108-A488-8F517030D5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5942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57515-9C44-4381-AABD-606F60704646}" type="datetimeFigureOut">
              <a:rPr lang="ru-RU" smtClean="0"/>
              <a:t>04.10.2023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E473F-69D7-4108-A488-8F517030D5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3334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57515-9C44-4381-AABD-606F60704646}" type="datetimeFigureOut">
              <a:rPr lang="ru-RU" smtClean="0"/>
              <a:t>04.10.2023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E473F-69D7-4108-A488-8F517030D5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9757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057515-9C44-4381-AABD-606F60704646}" type="datetimeFigureOut">
              <a:rPr lang="ru-RU" smtClean="0"/>
              <a:t>04.10.2023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E473F-69D7-4108-A488-8F517030D5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5540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77D75A-2FEE-4FEE-B33F-198169BFBB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ru-RU" dirty="0"/>
              <a:t>Особенности Центрального Федерального округа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FECD59F-B29E-4BA1-896B-2245DE849F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5447" y="3628932"/>
            <a:ext cx="6858000" cy="1655762"/>
          </a:xfrm>
        </p:spPr>
        <p:txBody>
          <a:bodyPr/>
          <a:lstStyle/>
          <a:p>
            <a:pPr algn="l"/>
            <a:r>
              <a:rPr lang="ru-RU" dirty="0"/>
              <a:t>Подготовил</a:t>
            </a:r>
            <a:r>
              <a:rPr lang="en-US" dirty="0"/>
              <a:t>: </a:t>
            </a:r>
            <a:r>
              <a:rPr lang="ru-RU" dirty="0"/>
              <a:t>Богданов Ренат</a:t>
            </a:r>
          </a:p>
        </p:txBody>
      </p:sp>
    </p:spTree>
    <p:extLst>
      <p:ext uri="{BB962C8B-B14F-4D97-AF65-F5344CB8AC3E}">
        <p14:creationId xmlns:p14="http://schemas.microsoft.com/office/powerpoint/2010/main" val="4016234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D3C028-72BF-4145-BFD9-3A236D1E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Биологические ресурсы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3E3DF2-E974-4EF3-B963-05800D807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319868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К биологическим ресурсам относится вся имеющаяся здесь растительность. Лесному фонду на сегодняшний день принадлежит более </a:t>
            </a:r>
            <a:r>
              <a:rPr lang="ru-RU" b="1" dirty="0"/>
              <a:t>24636 тыс. га.</a:t>
            </a:r>
            <a:r>
              <a:rPr lang="ru-RU" dirty="0"/>
              <a:t> Общее количество древесины ЦФО составляет </a:t>
            </a:r>
            <a:r>
              <a:rPr lang="ru-RU" b="1" dirty="0"/>
              <a:t>3972,0 млн м3</a:t>
            </a:r>
            <a:r>
              <a:rPr lang="ru-RU" dirty="0"/>
              <a:t>.</a:t>
            </a:r>
            <a:br>
              <a:rPr lang="ru-RU" dirty="0"/>
            </a:b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F13C45-8B48-4965-98B1-FF2A0D76E5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0" t="260" r="30098" b="-260"/>
          <a:stretch/>
        </p:blipFill>
        <p:spPr>
          <a:xfrm>
            <a:off x="5071350" y="1618130"/>
            <a:ext cx="36154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97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DA0D31-EE43-4CB5-A6B5-C73194A7C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Природные ресурсы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B472FA-DACD-405C-A672-5B6759087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282276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Больше всего в этом федеральном округе железорудных полезных ископаемых. Основные залежи находятся в </a:t>
            </a:r>
            <a:r>
              <a:rPr lang="ru-RU" sz="2000" b="1" dirty="0"/>
              <a:t>Курской магнитной аномалии</a:t>
            </a:r>
            <a:r>
              <a:rPr lang="ru-RU" sz="2000" dirty="0"/>
              <a:t>. По статистическим данным, эта аномалия занимает первое в мировом рейтинге место по геологическим запасам.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0F542B-C41A-4153-B95A-A7BFFEBEC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594" y="1960805"/>
            <a:ext cx="5430688" cy="354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38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55B8C1-214A-42D5-9844-1C6A91830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71" y="315434"/>
            <a:ext cx="7046258" cy="622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14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39BAF6-AFF2-4DA8-B376-4BFFAB061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Агропромышленный комплекс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BA62E6-DF78-42C1-9A65-4E314FD9A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Для  ведения сельского хозяйства в Центральном Федеральном округе предусмотрены более 33 тыс. га. Благодаря плодородным почвам, большинство из которых составляют подзолистые и дерново-подзолистые, активно ведется выращивание таких культур, как: </a:t>
            </a:r>
          </a:p>
          <a:p>
            <a:r>
              <a:rPr lang="ru-RU" dirty="0"/>
              <a:t>Пшеница </a:t>
            </a:r>
          </a:p>
          <a:p>
            <a:r>
              <a:rPr lang="ru-RU" dirty="0"/>
              <a:t>Рожь </a:t>
            </a:r>
          </a:p>
          <a:p>
            <a:r>
              <a:rPr lang="ru-RU" dirty="0"/>
              <a:t>Овес </a:t>
            </a:r>
          </a:p>
          <a:p>
            <a:r>
              <a:rPr lang="ru-RU" dirty="0"/>
              <a:t>Ячмень </a:t>
            </a:r>
          </a:p>
          <a:p>
            <a:r>
              <a:rPr lang="ru-RU" dirty="0"/>
              <a:t>Гречиха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928327-618D-48BE-A257-7F1ADB632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435" y="3620246"/>
            <a:ext cx="4204447" cy="280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03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D0752E-51F2-4676-9868-E31E4C211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Агропромышленный комплекс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7A6E60-B8F5-4764-B10F-946D6E55E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4149539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Не менее хорошо развита животноводческая сфера АПК. В частности, это мясо-молочные животные, свиноводство, птицефабрики, фермы овец. Отдельное положение занимают производство меда и выращивание рыбы.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5AE5C5-DF52-4703-938E-BBC89491F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188" y="2450025"/>
            <a:ext cx="4189258" cy="272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35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7A8989-C848-4F75-8756-657D5D532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</a:t>
            </a:r>
          </a:p>
        </p:txBody>
      </p:sp>
    </p:spTree>
    <p:extLst>
      <p:ext uri="{BB962C8B-B14F-4D97-AF65-F5344CB8AC3E}">
        <p14:creationId xmlns:p14="http://schemas.microsoft.com/office/powerpoint/2010/main" val="1812770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629E3F-4FCC-4534-8B6C-77450887E2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66" r="4647"/>
          <a:stretch/>
        </p:blipFill>
        <p:spPr>
          <a:xfrm>
            <a:off x="5606472" y="2258305"/>
            <a:ext cx="3427447" cy="293305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B6A679-3918-4FB4-9A75-5229D7351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ЦФО с перспективы истории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21F93D-0931-448D-87DB-808290EF2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4977823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/>
              <a:t>Исторически регион, который сегодня входит в состав ЦФО, считается центром России. Здесь находятся такие исторические города, как Москва, Санкт-Петербург, Тула, Владимир. В разные периоды истории эти города играли важную роль в политической и культурной жизни страны.</a:t>
            </a:r>
          </a:p>
          <a:p>
            <a:pPr marL="0" indent="0">
              <a:buNone/>
            </a:pPr>
            <a:r>
              <a:rPr lang="ru-RU" sz="2000" dirty="0"/>
              <a:t>В течение исторического периода от Киевской Руси до Русского государства, эти города были резиденцией многих князей. Москва, особенно, стала центром власти и культуры в России, когда Иван III объединил разрозненные княжества и создал Московское государство.</a:t>
            </a:r>
          </a:p>
          <a:p>
            <a:pPr marL="0" indent="0">
              <a:buNone/>
            </a:pPr>
            <a:endParaRPr lang="ru-RU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AFF322-8A9F-4C6D-924C-42A0CD8D3E2F}"/>
              </a:ext>
            </a:extLst>
          </p:cNvPr>
          <p:cNvSpPr txBox="1"/>
          <p:nvPr/>
        </p:nvSpPr>
        <p:spPr>
          <a:xfrm>
            <a:off x="5970494" y="5442376"/>
            <a:ext cx="2465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/>
              <a:t>Иван </a:t>
            </a:r>
            <a:r>
              <a:rPr lang="en-US" i="1" dirty="0"/>
              <a:t>III (</a:t>
            </a:r>
            <a:r>
              <a:rPr lang="ru-RU" i="1" dirty="0"/>
              <a:t>Памятник в Калуге)</a:t>
            </a:r>
          </a:p>
        </p:txBody>
      </p:sp>
    </p:spTree>
    <p:extLst>
      <p:ext uri="{BB962C8B-B14F-4D97-AF65-F5344CB8AC3E}">
        <p14:creationId xmlns:p14="http://schemas.microsoft.com/office/powerpoint/2010/main" val="1593418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8F5FD5-3D8B-4A72-A99D-CECF66F65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18-19 века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9F2A35-D8FF-4F8C-BA17-AC526B982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72439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ru-RU" sz="2000" dirty="0"/>
              <a:t>В 18-19 веках ЦФО стал основным центром промышленности и производства в России. Здесь возникли крупные промышленные предприятия, такие как Петербургский завод, Тульский оружейный завод, Московский текстильный комбинат. Экономический потенциал региона привлекал внимание и поддержку центральных властей.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F46F0D-A1A8-47B0-AE9F-FDD2C7DB0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550024"/>
            <a:ext cx="4238156" cy="259976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50774A7-663A-4B21-8F3A-769AA2525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497" y="3550024"/>
            <a:ext cx="3093853" cy="23025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6A39A5-DA71-4E67-9998-A3C963AFBEEE}"/>
              </a:ext>
            </a:extLst>
          </p:cNvPr>
          <p:cNvSpPr txBox="1"/>
          <p:nvPr/>
        </p:nvSpPr>
        <p:spPr>
          <a:xfrm>
            <a:off x="5785082" y="6006353"/>
            <a:ext cx="2366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/>
              <a:t>Трёхгорная мануфактура</a:t>
            </a:r>
          </a:p>
        </p:txBody>
      </p:sp>
    </p:spTree>
    <p:extLst>
      <p:ext uri="{BB962C8B-B14F-4D97-AF65-F5344CB8AC3E}">
        <p14:creationId xmlns:p14="http://schemas.microsoft.com/office/powerpoint/2010/main" val="4211964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79DE1E-6CBC-4B30-984A-B5DFF7E11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20 век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DC44AE-7067-4649-9EE2-97ED3FD54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199279" cy="435133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ru-RU" sz="2000" dirty="0"/>
              <a:t>В 20 веке ЦФО продолжил развиваться и становиться центром политической и экономической жизни страны. Москва стала столицей СССР, в которой происходили ключевые события и решения на федеральном уровне. Регион активно строился и модернизировался, в нем создавались новые промышленные комплексы, учреждения культуры и образования.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251D4E-0603-4775-98FA-212F2208F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929" y="1825625"/>
            <a:ext cx="4985159" cy="33201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62DA6A-55C2-4EA6-9357-22B86C3230E3}"/>
              </a:ext>
            </a:extLst>
          </p:cNvPr>
          <p:cNvSpPr txBox="1"/>
          <p:nvPr/>
        </p:nvSpPr>
        <p:spPr>
          <a:xfrm>
            <a:off x="5235778" y="5199686"/>
            <a:ext cx="2169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/>
              <a:t>Москва, 20 век</a:t>
            </a:r>
          </a:p>
        </p:txBody>
      </p:sp>
    </p:spTree>
    <p:extLst>
      <p:ext uri="{BB962C8B-B14F-4D97-AF65-F5344CB8AC3E}">
        <p14:creationId xmlns:p14="http://schemas.microsoft.com/office/powerpoint/2010/main" val="3960741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B25BC0-34F9-4B1B-82A2-45C236CAB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Настоящее время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E3427D-D9B7-4BB4-A46F-6ECE91D79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185397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sz="2200" dirty="0"/>
              <a:t>В отдельный округ данная территория была выделена 13 мая 2000 года по указу президента РФ.</a:t>
            </a:r>
          </a:p>
          <a:p>
            <a:pPr marL="0" indent="0">
              <a:buNone/>
            </a:pPr>
            <a:r>
              <a:rPr lang="ru-RU" sz="2200" dirty="0"/>
              <a:t>Сегодня ЦФО является одним из самых развитых регионов России. В нем сосредоточены главные политические, экономические и культурные центры страны. Этот федеральный округ играет важную роль в формировании и реализации государственной политики, а также в экономическом развитии и сотрудничестве с другими регионами России.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05DB48-F5B0-4D84-B5CD-EB7B935C0C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6" t="-1306" r="14198" b="1306"/>
          <a:stretch/>
        </p:blipFill>
        <p:spPr>
          <a:xfrm>
            <a:off x="4948517" y="1690689"/>
            <a:ext cx="3810000" cy="40899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DBC6A0-C6E9-4A82-99BE-4E68F75AE81F}"/>
              </a:ext>
            </a:extLst>
          </p:cNvPr>
          <p:cNvSpPr txBox="1"/>
          <p:nvPr/>
        </p:nvSpPr>
        <p:spPr>
          <a:xfrm>
            <a:off x="5172635" y="5780633"/>
            <a:ext cx="3487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/>
              <a:t>Президент Российской Федерации Владимир Владимирович Путин, 2000 год</a:t>
            </a:r>
          </a:p>
        </p:txBody>
      </p:sp>
    </p:spTree>
    <p:extLst>
      <p:ext uri="{BB962C8B-B14F-4D97-AF65-F5344CB8AC3E}">
        <p14:creationId xmlns:p14="http://schemas.microsoft.com/office/powerpoint/2010/main" val="905890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91DD04-610B-4179-AF1F-AB1056651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пункты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20958A-5E79-4399-9EFD-7BE6DE6CF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Территория</a:t>
            </a:r>
          </a:p>
          <a:p>
            <a:r>
              <a:rPr lang="ru-RU" dirty="0"/>
              <a:t>Природа</a:t>
            </a:r>
          </a:p>
          <a:p>
            <a:r>
              <a:rPr lang="ru-RU" dirty="0"/>
              <a:t>История</a:t>
            </a:r>
          </a:p>
          <a:p>
            <a:r>
              <a:rPr lang="ru-RU" dirty="0"/>
              <a:t>Экономика</a:t>
            </a:r>
          </a:p>
          <a:p>
            <a:r>
              <a:rPr lang="ru-RU" dirty="0"/>
              <a:t>Культура</a:t>
            </a:r>
          </a:p>
          <a:p>
            <a:r>
              <a:rPr lang="ru-RU" dirty="0"/>
              <a:t>Спорт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01D8B0-75A0-4D4A-BD6B-339C0D98F9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" t="2175" r="1580" b="3332"/>
          <a:stretch/>
        </p:blipFill>
        <p:spPr>
          <a:xfrm>
            <a:off x="3182470" y="1380565"/>
            <a:ext cx="5665695" cy="4697506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8E44687-7C27-4294-82CD-2B08BEF73CD6}"/>
              </a:ext>
            </a:extLst>
          </p:cNvPr>
          <p:cNvSpPr/>
          <p:nvPr/>
        </p:nvSpPr>
        <p:spPr>
          <a:xfrm>
            <a:off x="6499412" y="4760259"/>
            <a:ext cx="2537012" cy="1667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7800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31E872-ECAE-4620-BBA7-A6768BE0A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Экономика</a:t>
            </a:r>
          </a:p>
        </p:txBody>
      </p:sp>
    </p:spTree>
    <p:extLst>
      <p:ext uri="{BB962C8B-B14F-4D97-AF65-F5344CB8AC3E}">
        <p14:creationId xmlns:p14="http://schemas.microsoft.com/office/powerpoint/2010/main" val="4247551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1C727F-7A24-4E03-BE10-0D34C1B77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Экономика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31345A-8B0C-4A1F-8AF5-F6A94DF9C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lang="ru-RU" dirty="0"/>
              <a:t>Центральный федеральный округ лидирует по численности населения, ВРП, промышленности и научно-техническому потенциалу.</a:t>
            </a:r>
          </a:p>
          <a:p>
            <a:pPr algn="l"/>
            <a:r>
              <a:rPr lang="ru-RU" dirty="0"/>
              <a:t>Структура ВРП ЦФО характерна для постиндустриальных экономик: 70% приходится на услуги, особенно торговлю и недвижимость.</a:t>
            </a:r>
          </a:p>
          <a:p>
            <a:pPr algn="l"/>
            <a:r>
              <a:rPr lang="ru-RU" dirty="0"/>
              <a:t>ЦФО имеет многоотраслевой хозяйственный комплекс с ведущими ролями обрабатывающих производств и розничной торговли.</a:t>
            </a:r>
          </a:p>
          <a:p>
            <a:pPr algn="l"/>
            <a:r>
              <a:rPr lang="ru-RU" dirty="0"/>
              <a:t>Демографическая ситуация в ЦФО неблагоприятна, но миграционный приток обеспечивает прирост населения.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530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F0FBD2-ED84-4FEE-88B2-89F21C3D7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Культура</a:t>
            </a:r>
          </a:p>
        </p:txBody>
      </p:sp>
    </p:spTree>
    <p:extLst>
      <p:ext uri="{BB962C8B-B14F-4D97-AF65-F5344CB8AC3E}">
        <p14:creationId xmlns:p14="http://schemas.microsoft.com/office/powerpoint/2010/main" val="1046079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C1AAD1-C825-456A-8543-5E769D0AD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Культура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76D220-BDF2-4E9A-A72C-5695FEF13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l"/>
            <a:r>
              <a:rPr lang="ru-RU" b="0" i="0" dirty="0">
                <a:effectLst/>
                <a:latin typeface="Yandex Sans Text"/>
              </a:rPr>
              <a:t> Центральный федеральный округ сохраняет положительную динамику развития культуры.</a:t>
            </a:r>
          </a:p>
          <a:p>
            <a:pPr algn="l"/>
            <a:r>
              <a:rPr lang="ru-RU" b="0" i="0" dirty="0">
                <a:effectLst/>
                <a:latin typeface="Yandex Sans Text"/>
              </a:rPr>
              <a:t>Уровень образования и профессиональной подготовки кадров является высоким.</a:t>
            </a:r>
          </a:p>
          <a:p>
            <a:pPr marL="0" indent="0" algn="l">
              <a:buNone/>
            </a:pPr>
            <a:r>
              <a:rPr lang="ru-RU" b="0" i="0" dirty="0">
                <a:effectLst/>
                <a:latin typeface="Yandex Sans Text"/>
              </a:rPr>
              <a:t>В округе</a:t>
            </a:r>
            <a:r>
              <a:rPr lang="en-US" b="0" i="0" dirty="0">
                <a:effectLst/>
                <a:latin typeface="Yandex Sans Text"/>
              </a:rPr>
              <a:t>:</a:t>
            </a:r>
          </a:p>
          <a:p>
            <a:r>
              <a:rPr lang="ru-RU" b="0" i="0" dirty="0">
                <a:effectLst/>
                <a:latin typeface="Yandex Sans Text"/>
              </a:rPr>
              <a:t>имеются разнообразные памятники культуры и истории.</a:t>
            </a:r>
          </a:p>
          <a:p>
            <a:pPr algn="l"/>
            <a:r>
              <a:rPr lang="ru-RU" b="0" i="0" dirty="0">
                <a:effectLst/>
                <a:latin typeface="Yandex Sans Text"/>
              </a:rPr>
              <a:t>активно развиваются различные формы культурного наследия.</a:t>
            </a:r>
          </a:p>
          <a:p>
            <a:pPr algn="l"/>
            <a:r>
              <a:rPr lang="ru-RU" b="0" i="0" dirty="0">
                <a:effectLst/>
                <a:latin typeface="Yandex Sans Text"/>
              </a:rPr>
              <a:t>проводятся мероприятия, направленные на сохранение и развитие культурного наследия.</a:t>
            </a:r>
          </a:p>
          <a:p>
            <a:pPr algn="l"/>
            <a:r>
              <a:rPr lang="ru-RU" b="0" i="0" dirty="0">
                <a:effectLst/>
                <a:latin typeface="Yandex Sans Text"/>
              </a:rPr>
              <a:t>развиваются меры по привлечению молодежи к культурному наследию.</a:t>
            </a:r>
          </a:p>
          <a:p>
            <a:pPr algn="l"/>
            <a:r>
              <a:rPr lang="ru-RU" b="0" i="0" dirty="0">
                <a:effectLst/>
                <a:latin typeface="Yandex Sans Text"/>
              </a:rPr>
              <a:t>проводится работа по сохранению и реставрации исторических памятников.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591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720902-7F39-4EBE-BB61-6F9AFADFB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Большой театр (Москва)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66F0B59-0FC7-4101-AA46-66FF51DC8A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07" y="1639411"/>
            <a:ext cx="4643458" cy="2998901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77F6223-8956-4467-AE08-0D70D04E5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10" y="3429000"/>
            <a:ext cx="4866273" cy="299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37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B13B96-A062-480C-BC7D-486CB6A3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Свято-Троицкая Сергиева лавра (Сергиев Посад)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5653D33-EAE9-49A1-BE42-4FB2D23710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3360586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A4DD30-9BB7-4A64-AD1A-E6810F464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Набережная Ярославля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FCE8209-A442-4ABF-9472-518404CE05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628" y="1843513"/>
            <a:ext cx="6596743" cy="4364845"/>
          </a:xfrm>
        </p:spPr>
      </p:pic>
    </p:spTree>
    <p:extLst>
      <p:ext uri="{BB962C8B-B14F-4D97-AF65-F5344CB8AC3E}">
        <p14:creationId xmlns:p14="http://schemas.microsoft.com/office/powerpoint/2010/main" val="2573246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29ACE1-241F-4400-8300-E3F650766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Спорт</a:t>
            </a:r>
          </a:p>
        </p:txBody>
      </p:sp>
    </p:spTree>
    <p:extLst>
      <p:ext uri="{BB962C8B-B14F-4D97-AF65-F5344CB8AC3E}">
        <p14:creationId xmlns:p14="http://schemas.microsoft.com/office/powerpoint/2010/main" val="3841945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952B31-743F-4DCC-9534-C58967CB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Спорт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774D3A-5E4E-4BE9-BD56-FC47E4300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12264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В отношении спорта, Центральный федеральный округ имеет развитую спортивную инфраструктуру и активную спортивную жизнь. В Москве, столице России, находятся множество стадионов, спортивных комплексов, арен и спортивных сооружений, где проводятся различные спортивные мероприятия и соревнования. Здесь также располагаются спортивные школы, учебные центры и академии, где проводится подготовка спортсменов различных спортивных дисциплин.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404231-0903-4D4C-A70C-496656B32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812" y="1825625"/>
            <a:ext cx="3892923" cy="25952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475EF4-443B-47A1-A609-C2FB8F980B22}"/>
              </a:ext>
            </a:extLst>
          </p:cNvPr>
          <p:cNvSpPr txBox="1"/>
          <p:nvPr/>
        </p:nvSpPr>
        <p:spPr>
          <a:xfrm>
            <a:off x="5556992" y="4420907"/>
            <a:ext cx="2588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/>
              <a:t>Стадион Лужники, Москва</a:t>
            </a:r>
          </a:p>
        </p:txBody>
      </p:sp>
    </p:spTree>
    <p:extLst>
      <p:ext uri="{BB962C8B-B14F-4D97-AF65-F5344CB8AC3E}">
        <p14:creationId xmlns:p14="http://schemas.microsoft.com/office/powerpoint/2010/main" val="426211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35404B-6AF3-483F-A0A5-52F0AC5D3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7C44E9-F25E-479D-A32F-915FEF77A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Центральный федеральный округ России, состоящий из Москвы и 17 субъектов, является одним из наиболее развитых и важных регионов страны. Это крупный экономический и политический центр, сосредоточивающий значительную часть российского ВВП и привлекающий множество инвестиций.</a:t>
            </a:r>
          </a:p>
          <a:p>
            <a:pPr marL="0" indent="0">
              <a:buNone/>
            </a:pPr>
            <a:r>
              <a:rPr lang="ru-RU" dirty="0"/>
              <a:t>Округ славится своей развитой инфраструктурой и известен своим богатым культурным наследием и историческими достопримечательностями.</a:t>
            </a:r>
          </a:p>
          <a:p>
            <a:pPr marL="0" indent="0">
              <a:buNone/>
            </a:pPr>
            <a:r>
              <a:rPr lang="ru-RU" dirty="0"/>
              <a:t>Подводя итог, центральный федеральный округ России  является ведущим экономическим, политическим и культурным регионом страны. </a:t>
            </a:r>
          </a:p>
        </p:txBody>
      </p:sp>
    </p:spTree>
    <p:extLst>
      <p:ext uri="{BB962C8B-B14F-4D97-AF65-F5344CB8AC3E}">
        <p14:creationId xmlns:p14="http://schemas.microsoft.com/office/powerpoint/2010/main" val="3519238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ACED0C-9CB6-470E-AFFA-CA5AB1176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Территория</a:t>
            </a:r>
          </a:p>
        </p:txBody>
      </p:sp>
    </p:spTree>
    <p:extLst>
      <p:ext uri="{BB962C8B-B14F-4D97-AF65-F5344CB8AC3E}">
        <p14:creationId xmlns:p14="http://schemas.microsoft.com/office/powerpoint/2010/main" val="3454652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20683F-8403-459D-AD99-5F7F22D25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Список источников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CBFBAC-4240-45B2-AA00-01E3BDB96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Интернет-ресурсы</a:t>
            </a:r>
            <a:r>
              <a:rPr lang="en-US" sz="2000" dirty="0"/>
              <a:t>:</a:t>
            </a:r>
            <a:endParaRPr lang="ru-RU" sz="2000" dirty="0"/>
          </a:p>
          <a:p>
            <a:r>
              <a:rPr lang="en-US" sz="2000" dirty="0"/>
              <a:t>https://ru.wikipedia.org/wiki/</a:t>
            </a:r>
            <a:r>
              <a:rPr lang="ru-RU" sz="2000" dirty="0" err="1"/>
              <a:t>Центральный_федеральный_округ</a:t>
            </a:r>
            <a:endParaRPr lang="ru-RU" sz="2000" dirty="0"/>
          </a:p>
          <a:p>
            <a:r>
              <a:rPr lang="en-US" sz="2000" dirty="0"/>
              <a:t>https://nauka.club/geografiya/centralnyj-federalnyj-okrug-obshhaya-xarakteristika-sostav-naselenie</a:t>
            </a:r>
            <a:r>
              <a:rPr lang="ru-RU" sz="2000" dirty="0"/>
              <a:t>-</a:t>
            </a:r>
            <a:r>
              <a:rPr lang="en-US" sz="2000" dirty="0" err="1"/>
              <a:t>osobennosti.html?ysclid</a:t>
            </a:r>
            <a:r>
              <a:rPr lang="en-US" sz="2000" dirty="0"/>
              <a:t>=ln7hb5pv87459872756</a:t>
            </a:r>
            <a:endParaRPr lang="ru-RU" sz="2000" dirty="0"/>
          </a:p>
          <a:p>
            <a:r>
              <a:rPr lang="en-US" sz="2000" dirty="0"/>
              <a:t>https://ecofornia.ru/istoriya-formirovaniya-centralnogo-federalnogo-okruga-ot-proisxozhdeniya-do-sovremennosti/?ysclid=ln9804txx784619484&amp;utm_referrer=https%3A%2F%2Fya.ru%2F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467357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044A20-D6C7-4D18-B926-73AE23690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6A4DCB-69E7-401E-933F-EE65BCC1D3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ru-RU" dirty="0"/>
              <a:t>Особенности Центрального Федерального округа</a:t>
            </a:r>
            <a:r>
              <a:rPr lang="en-US" dirty="0"/>
              <a:t>”</a:t>
            </a:r>
            <a:r>
              <a:rPr lang="ru-RU" dirty="0"/>
              <a:t>, Богданов Ренат</a:t>
            </a:r>
            <a:r>
              <a:rPr lang="en-US" b="1" i="0" dirty="0">
                <a:effectLst/>
                <a:latin typeface="YS Text"/>
              </a:rPr>
              <a:t>®</a:t>
            </a:r>
            <a:r>
              <a:rPr lang="ru-RU" dirty="0"/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3186233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774D59-B6C7-4094-BF4B-363753EC1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Расположение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CF931A6-38A0-45A6-81E4-11665F6AD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96" y="2489471"/>
            <a:ext cx="7305116" cy="4215661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6F5C26DD-3067-4FDD-921B-85477F590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59460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Центральный федеральный округ (далее - ЦФО) расположен на западе европейской части Российской Федерации, на Восточно-Европейской равнине.</a:t>
            </a:r>
          </a:p>
        </p:txBody>
      </p:sp>
    </p:spTree>
    <p:extLst>
      <p:ext uri="{BB962C8B-B14F-4D97-AF65-F5344CB8AC3E}">
        <p14:creationId xmlns:p14="http://schemas.microsoft.com/office/powerpoint/2010/main" val="322536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5366A0D-BBA7-4C8F-8ECE-0BC186F9A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871" y="1228165"/>
            <a:ext cx="5351635" cy="452166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764C9-66A5-4627-A4EA-1881DAC64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Границы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58F60B-A484-4899-AF70-84FA0ACB6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0240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Внешние</a:t>
            </a:r>
            <a:r>
              <a:rPr lang="en-US" sz="2000" dirty="0"/>
              <a:t>:</a:t>
            </a:r>
            <a:endParaRPr lang="ru-RU" sz="2000" dirty="0"/>
          </a:p>
          <a:p>
            <a:r>
              <a:rPr lang="ru-RU" sz="2000" dirty="0"/>
              <a:t>Республика Беларусь</a:t>
            </a:r>
          </a:p>
          <a:p>
            <a:r>
              <a:rPr lang="ru-RU" sz="2000" dirty="0"/>
              <a:t>Украина</a:t>
            </a:r>
            <a:endParaRPr lang="en-US" sz="2000" dirty="0"/>
          </a:p>
          <a:p>
            <a:pPr marL="0" indent="0">
              <a:buNone/>
            </a:pPr>
            <a:r>
              <a:rPr lang="ru-RU" sz="2000" dirty="0"/>
              <a:t>Внутренние</a:t>
            </a:r>
            <a:r>
              <a:rPr lang="en-US" sz="2000" dirty="0"/>
              <a:t>:</a:t>
            </a:r>
            <a:endParaRPr lang="ru-RU" sz="2000" dirty="0"/>
          </a:p>
          <a:p>
            <a:r>
              <a:rPr lang="ru-RU" sz="2000" dirty="0"/>
              <a:t>Южный ФО</a:t>
            </a:r>
          </a:p>
          <a:p>
            <a:r>
              <a:rPr lang="ru-RU" sz="2000" dirty="0"/>
              <a:t>Приволжский ФО</a:t>
            </a:r>
          </a:p>
          <a:p>
            <a:r>
              <a:rPr lang="ru-RU" sz="2000" dirty="0"/>
              <a:t>Северо-Западный ФО</a:t>
            </a:r>
          </a:p>
        </p:txBody>
      </p:sp>
    </p:spTree>
    <p:extLst>
      <p:ext uri="{BB962C8B-B14F-4D97-AF65-F5344CB8AC3E}">
        <p14:creationId xmlns:p14="http://schemas.microsoft.com/office/powerpoint/2010/main" val="3356785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5B34A7-3D95-4BEA-866E-4FCD5D318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Территория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CEA522-718A-4722-A8CD-1B727A17D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80887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Территория округа составляет </a:t>
            </a:r>
            <a:r>
              <a:rPr lang="ru-RU" sz="2000" b="1" dirty="0"/>
              <a:t>650 205 км²</a:t>
            </a:r>
            <a:r>
              <a:rPr lang="ru-RU" sz="2000" dirty="0"/>
              <a:t>, то есть 3,8 % от территории Российской Федерации.</a:t>
            </a:r>
          </a:p>
          <a:p>
            <a:pPr marL="0" indent="0">
              <a:buNone/>
            </a:pPr>
            <a:r>
              <a:rPr lang="ru-RU" sz="2000" dirty="0"/>
              <a:t>Высшая точка — </a:t>
            </a:r>
            <a:r>
              <a:rPr lang="ru-RU" sz="2000" b="1" dirty="0"/>
              <a:t>347 метров </a:t>
            </a:r>
            <a:r>
              <a:rPr lang="ru-RU" sz="2000" dirty="0"/>
              <a:t>(Макушка Валдая).</a:t>
            </a:r>
          </a:p>
          <a:p>
            <a:pPr marL="0" indent="0">
              <a:buNone/>
            </a:pPr>
            <a:r>
              <a:rPr lang="ru-RU" sz="2000" dirty="0"/>
              <a:t>ЦФО не имеет выхода к морям.</a:t>
            </a:r>
          </a:p>
          <a:p>
            <a:pPr marL="0" indent="0">
              <a:buNone/>
            </a:pPr>
            <a:r>
              <a:rPr lang="ru-RU" sz="2000" dirty="0"/>
              <a:t>Крупнейшие реки</a:t>
            </a:r>
            <a:r>
              <a:rPr lang="en-US" sz="2000" dirty="0"/>
              <a:t>: </a:t>
            </a:r>
            <a:r>
              <a:rPr lang="ru-RU" sz="2000" dirty="0"/>
              <a:t>Волга, Дон, Днепр, Западная Двина.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8F68B6-88A7-4B2D-9BCE-BDE0A598C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99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FDDFDB-2B13-4B4C-B758-043005EA2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Состав округа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D0C2FA-6676-4024-907D-D4E1F1176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Характерной чертой округа является то, что он не имеет ни одной республики. В его составе находятся исключительно города и области, а также город федерального значения – Москва. </a:t>
            </a:r>
          </a:p>
          <a:p>
            <a:r>
              <a:rPr lang="ru-RU" dirty="0"/>
              <a:t>18 субъектов</a:t>
            </a:r>
          </a:p>
          <a:p>
            <a:r>
              <a:rPr lang="ru-RU" dirty="0"/>
              <a:t>Количество городов</a:t>
            </a:r>
            <a:r>
              <a:rPr lang="en-US" dirty="0"/>
              <a:t>: </a:t>
            </a:r>
            <a:r>
              <a:rPr lang="ru-RU" dirty="0"/>
              <a:t>310</a:t>
            </a:r>
          </a:p>
          <a:p>
            <a:r>
              <a:rPr lang="ru-RU" dirty="0"/>
              <a:t>Население</a:t>
            </a:r>
            <a:r>
              <a:rPr lang="en-US" dirty="0"/>
              <a:t>: </a:t>
            </a:r>
            <a:r>
              <a:rPr lang="ru-RU" dirty="0"/>
              <a:t>40 240 256</a:t>
            </a:r>
            <a:r>
              <a:rPr lang="en-US" dirty="0"/>
              <a:t> </a:t>
            </a:r>
            <a:r>
              <a:rPr lang="ru-RU" dirty="0"/>
              <a:t>человек</a:t>
            </a:r>
          </a:p>
          <a:p>
            <a:r>
              <a:rPr lang="ru-RU" dirty="0"/>
              <a:t>Административный центр</a:t>
            </a:r>
            <a:r>
              <a:rPr lang="en-US" dirty="0"/>
              <a:t>: </a:t>
            </a:r>
            <a:r>
              <a:rPr lang="ru-RU" dirty="0"/>
              <a:t>Москва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5378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D0C44A-CD5F-4EC4-990C-1148C83C2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Природа</a:t>
            </a:r>
          </a:p>
        </p:txBody>
      </p:sp>
    </p:spTree>
    <p:extLst>
      <p:ext uri="{BB962C8B-B14F-4D97-AF65-F5344CB8AC3E}">
        <p14:creationId xmlns:p14="http://schemas.microsoft.com/office/powerpoint/2010/main" val="3075691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BDCDE0-88C0-418E-B57A-0BAE09674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576" y="1383833"/>
            <a:ext cx="5844931" cy="457115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A13328-BB05-4B8D-83AE-1CD638D9D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Природные зоны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AAD32C-1A69-48F9-BD46-C07D3725A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426" y="2182718"/>
            <a:ext cx="2724150" cy="2973387"/>
          </a:xfrm>
        </p:spPr>
        <p:txBody>
          <a:bodyPr>
            <a:normAutofit/>
          </a:bodyPr>
          <a:lstStyle/>
          <a:p>
            <a:r>
              <a:rPr lang="ru-RU" sz="2000" dirty="0"/>
              <a:t>Леса смешанного типа </a:t>
            </a:r>
          </a:p>
          <a:p>
            <a:r>
              <a:rPr lang="ru-RU" sz="2000" dirty="0"/>
              <a:t>Леса с широколиственными деревьями </a:t>
            </a:r>
          </a:p>
          <a:p>
            <a:r>
              <a:rPr lang="ru-RU" sz="2000" dirty="0"/>
              <a:t>Степные зоны </a:t>
            </a:r>
          </a:p>
          <a:p>
            <a:r>
              <a:rPr lang="ru-RU" sz="2000" dirty="0"/>
              <a:t>Лесостепные территории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3EB2715C-AC99-4B6C-B4FB-84301D246583}"/>
              </a:ext>
            </a:extLst>
          </p:cNvPr>
          <p:cNvCxnSpPr>
            <a:cxnSpLocks/>
          </p:cNvCxnSpPr>
          <p:nvPr/>
        </p:nvCxnSpPr>
        <p:spPr>
          <a:xfrm>
            <a:off x="3155576" y="2167635"/>
            <a:ext cx="0" cy="297338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31808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501</TotalTime>
  <Words>939</Words>
  <Application>Microsoft Office PowerPoint</Application>
  <PresentationFormat>Экран (4:3)</PresentationFormat>
  <Paragraphs>99</Paragraphs>
  <Slides>31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Yandex Sans Text</vt:lpstr>
      <vt:lpstr>YS Text</vt:lpstr>
      <vt:lpstr>Тема Office</vt:lpstr>
      <vt:lpstr>Особенности Центрального Федерального округа</vt:lpstr>
      <vt:lpstr>Основные пункты</vt:lpstr>
      <vt:lpstr>Территория</vt:lpstr>
      <vt:lpstr>Расположение</vt:lpstr>
      <vt:lpstr>Границы</vt:lpstr>
      <vt:lpstr>Территория</vt:lpstr>
      <vt:lpstr>Состав округа</vt:lpstr>
      <vt:lpstr>Природа</vt:lpstr>
      <vt:lpstr>Природные зоны</vt:lpstr>
      <vt:lpstr>Биологические ресурсы</vt:lpstr>
      <vt:lpstr>Природные ресурсы</vt:lpstr>
      <vt:lpstr>Презентация PowerPoint</vt:lpstr>
      <vt:lpstr>Агропромышленный комплекс</vt:lpstr>
      <vt:lpstr>Агропромышленный комплекс</vt:lpstr>
      <vt:lpstr>История</vt:lpstr>
      <vt:lpstr>ЦФО с перспективы истории</vt:lpstr>
      <vt:lpstr>18-19 века</vt:lpstr>
      <vt:lpstr>20 век</vt:lpstr>
      <vt:lpstr>Настоящее время</vt:lpstr>
      <vt:lpstr>Экономика</vt:lpstr>
      <vt:lpstr>Экономика</vt:lpstr>
      <vt:lpstr>Культура</vt:lpstr>
      <vt:lpstr>Культура</vt:lpstr>
      <vt:lpstr>Большой театр (Москва)</vt:lpstr>
      <vt:lpstr>Свято-Троицкая Сергиева лавра (Сергиев Посад)</vt:lpstr>
      <vt:lpstr>Набережная Ярославля</vt:lpstr>
      <vt:lpstr>Спорт</vt:lpstr>
      <vt:lpstr>Спорт</vt:lpstr>
      <vt:lpstr>Итоги</vt:lpstr>
      <vt:lpstr>Список источников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Особенности Центрального Федерального округа</dc:title>
  <dc:creator>zeloniyosminog@gmail.com</dc:creator>
  <cp:lastModifiedBy>zeloniyosminog@gmail.com</cp:lastModifiedBy>
  <cp:revision>33</cp:revision>
  <dcterms:created xsi:type="dcterms:W3CDTF">2023-09-30T15:48:21Z</dcterms:created>
  <dcterms:modified xsi:type="dcterms:W3CDTF">2023-10-04T18:57:51Z</dcterms:modified>
</cp:coreProperties>
</file>